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Bryndan Write" panose="020B0604020202020204" charset="0"/>
      <p:regular r:id="rId10"/>
    </p:embeddedFont>
    <p:embeddedFont>
      <p:font typeface="Calibri" panose="020F0502020204030204" pitchFamily="34" charset="0"/>
      <p:regular r:id="rId11"/>
      <p:bold r:id="rId12"/>
      <p:italic r:id="rId13"/>
      <p:boldItalic r:id="rId14"/>
    </p:embeddedFont>
    <p:embeddedFont>
      <p:font typeface="Gochi Hand" panose="020B0604020202020204" charset="0"/>
      <p:regular r:id="rId15"/>
    </p:embeddedFont>
    <p:embeddedFont>
      <p:font typeface="Now" panose="020B0604020202020204" charset="0"/>
      <p:regular r:id="rId16"/>
    </p:embeddedFont>
    <p:embeddedFont>
      <p:font typeface="Now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hyperlink" Target="https://srituhobby.com/motor-driver-shield/" TargetMode="External"/><Relationship Id="rId3" Type="http://schemas.openxmlformats.org/officeDocument/2006/relationships/image" Target="../media/image21.jpeg"/><Relationship Id="rId7" Type="http://schemas.openxmlformats.org/officeDocument/2006/relationships/hyperlink" Target="https://srituhobby.com/bluetooth-module-with-arduino-uno-how-does-work-bluetooth-module/" TargetMode="External"/><Relationship Id="rId12" Type="http://schemas.openxmlformats.org/officeDocument/2006/relationships/image" Target="../media/image2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srituhobby.com/ultrasonic-sensor-with-arduino-nano-how-does-work-ultrasonic-sensor/" TargetMode="External"/><Relationship Id="rId11" Type="http://schemas.openxmlformats.org/officeDocument/2006/relationships/image" Target="../media/image24.png"/><Relationship Id="rId5" Type="http://schemas.openxmlformats.org/officeDocument/2006/relationships/hyperlink" Target="https://srituhobby.com/how-to-make-a-bluetooth-control-lamp-step-by-step-instructions/" TargetMode="External"/><Relationship Id="rId10" Type="http://schemas.openxmlformats.org/officeDocument/2006/relationships/image" Target="../media/image23.svg"/><Relationship Id="rId4" Type="http://schemas.openxmlformats.org/officeDocument/2006/relationships/hyperlink" Target="https://srituhobby.com/obstacle-avoidance-robot-car/" TargetMode="External"/><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4.png"/><Relationship Id="rId7" Type="http://schemas.openxmlformats.org/officeDocument/2006/relationships/image" Target="../media/image15.svg"/><Relationship Id="rId12"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8.svg"/><Relationship Id="rId5" Type="http://schemas.openxmlformats.org/officeDocument/2006/relationships/image" Target="../media/image13.sv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12.png"/><Relationship Id="rId9" Type="http://schemas.openxmlformats.org/officeDocument/2006/relationships/image" Target="../media/image46.svg"/><Relationship Id="rId1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6.png"/><Relationship Id="rId12"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54.svg"/><Relationship Id="rId9" Type="http://schemas.openxmlformats.org/officeDocument/2006/relationships/image" Target="../media/image12.png"/><Relationship Id="rId14"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2518905" y="2399615"/>
            <a:ext cx="12922297" cy="5080027"/>
          </a:xfrm>
          <a:prstGeom prst="rect">
            <a:avLst/>
          </a:prstGeom>
        </p:spPr>
        <p:txBody>
          <a:bodyPr lIns="0" tIns="0" rIns="0" bIns="0" rtlCol="0" anchor="t">
            <a:spAutoFit/>
          </a:bodyPr>
          <a:lstStyle/>
          <a:p>
            <a:pPr algn="ctr">
              <a:lnSpc>
                <a:spcPts val="12876"/>
              </a:lnSpc>
            </a:pPr>
            <a:r>
              <a:rPr lang="en-US" sz="12876">
                <a:solidFill>
                  <a:srgbClr val="FF6BBE"/>
                </a:solidFill>
                <a:latin typeface="Bryndan Write Bold"/>
              </a:rPr>
              <a:t>Object detection car and Bluetooth RC Car</a:t>
            </a:r>
            <a:r>
              <a:rPr lang="en-US" sz="12876">
                <a:solidFill>
                  <a:srgbClr val="FFFFFF"/>
                </a:solidFill>
                <a:latin typeface="Bryndan Write Bold"/>
              </a:rPr>
              <a:t> </a:t>
            </a:r>
          </a:p>
        </p:txBody>
      </p:sp>
      <p:sp>
        <p:nvSpPr>
          <p:cNvPr id="4" name="Freeform 4"/>
          <p:cNvSpPr/>
          <p:nvPr/>
        </p:nvSpPr>
        <p:spPr>
          <a:xfrm rot="1097523">
            <a:off x="13148235" y="1060970"/>
            <a:ext cx="1774129" cy="1219311"/>
          </a:xfrm>
          <a:custGeom>
            <a:avLst/>
            <a:gdLst/>
            <a:ahLst/>
            <a:cxnLst/>
            <a:rect l="l" t="t" r="r" b="b"/>
            <a:pathLst>
              <a:path w="1774129" h="1219311">
                <a:moveTo>
                  <a:pt x="0" y="0"/>
                </a:moveTo>
                <a:lnTo>
                  <a:pt x="1774129" y="0"/>
                </a:lnTo>
                <a:lnTo>
                  <a:pt x="1774129" y="1219310"/>
                </a:lnTo>
                <a:lnTo>
                  <a:pt x="0" y="12193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1559470">
            <a:off x="681261" y="3038987"/>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280170">
            <a:off x="14718550" y="7051252"/>
            <a:ext cx="1664513" cy="2142851"/>
          </a:xfrm>
          <a:custGeom>
            <a:avLst/>
            <a:gdLst/>
            <a:ahLst/>
            <a:cxnLst/>
            <a:rect l="l" t="t" r="r" b="b"/>
            <a:pathLst>
              <a:path w="1664513" h="2142851">
                <a:moveTo>
                  <a:pt x="0" y="0"/>
                </a:moveTo>
                <a:lnTo>
                  <a:pt x="1664513" y="0"/>
                </a:lnTo>
                <a:lnTo>
                  <a:pt x="1664513" y="2142852"/>
                </a:lnTo>
                <a:lnTo>
                  <a:pt x="0" y="21428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81941" y="0"/>
            <a:ext cx="4791428" cy="10435018"/>
            <a:chOff x="0" y="0"/>
            <a:chExt cx="6388571" cy="13913357"/>
          </a:xfrm>
        </p:grpSpPr>
        <p:pic>
          <p:nvPicPr>
            <p:cNvPr id="4" name="Picture 4"/>
            <p:cNvPicPr>
              <a:picLocks noChangeAspect="1"/>
            </p:cNvPicPr>
            <p:nvPr/>
          </p:nvPicPr>
          <p:blipFill>
            <a:blip r:embed="rId3"/>
            <a:srcRect l="34703" r="34703"/>
            <a:stretch>
              <a:fillRect/>
            </a:stretch>
          </p:blipFill>
          <p:spPr>
            <a:xfrm>
              <a:off x="0" y="0"/>
              <a:ext cx="6388571" cy="13913357"/>
            </a:xfrm>
            <a:prstGeom prst="rect">
              <a:avLst/>
            </a:prstGeom>
          </p:spPr>
        </p:pic>
      </p:grpSp>
      <p:sp>
        <p:nvSpPr>
          <p:cNvPr id="5" name="TextBox 5"/>
          <p:cNvSpPr txBox="1"/>
          <p:nvPr/>
        </p:nvSpPr>
        <p:spPr>
          <a:xfrm>
            <a:off x="6496022" y="2133947"/>
            <a:ext cx="9640627" cy="933450"/>
          </a:xfrm>
          <a:prstGeom prst="rect">
            <a:avLst/>
          </a:prstGeom>
        </p:spPr>
        <p:txBody>
          <a:bodyPr lIns="0" tIns="0" rIns="0" bIns="0" rtlCol="0" anchor="t">
            <a:spAutoFit/>
          </a:bodyPr>
          <a:lstStyle/>
          <a:p>
            <a:pPr>
              <a:lnSpc>
                <a:spcPts val="6600"/>
              </a:lnSpc>
            </a:pPr>
            <a:r>
              <a:rPr lang="en-US" sz="6000">
                <a:solidFill>
                  <a:srgbClr val="D5AFFF"/>
                </a:solidFill>
                <a:latin typeface="Bryndan Write Bold"/>
              </a:rPr>
              <a:t>Introduction</a:t>
            </a:r>
          </a:p>
        </p:txBody>
      </p:sp>
      <p:sp>
        <p:nvSpPr>
          <p:cNvPr id="6" name="TextBox 6"/>
          <p:cNvSpPr txBox="1"/>
          <p:nvPr/>
        </p:nvSpPr>
        <p:spPr>
          <a:xfrm>
            <a:off x="6183616" y="3640347"/>
            <a:ext cx="10227411" cy="2048444"/>
          </a:xfrm>
          <a:prstGeom prst="rect">
            <a:avLst/>
          </a:prstGeom>
        </p:spPr>
        <p:txBody>
          <a:bodyPr lIns="0" tIns="0" rIns="0" bIns="0" rtlCol="0" anchor="t">
            <a:spAutoFit/>
          </a:bodyPr>
          <a:lstStyle/>
          <a:p>
            <a:pPr>
              <a:lnSpc>
                <a:spcPts val="4126"/>
              </a:lnSpc>
            </a:pPr>
            <a:r>
              <a:rPr lang="en-US" sz="2947">
                <a:solidFill>
                  <a:srgbClr val="FFFFFF"/>
                </a:solidFill>
                <a:latin typeface="Now"/>
              </a:rPr>
              <a:t>Object detection and bluetooth control have made substantial strides in recent years, playing a pivotal role in numerous applications, from autonomous vehicles and aerospace to security and environmental monitoring. </a:t>
            </a:r>
          </a:p>
        </p:txBody>
      </p:sp>
      <p:sp>
        <p:nvSpPr>
          <p:cNvPr id="7" name="Freeform 7"/>
          <p:cNvSpPr/>
          <p:nvPr/>
        </p:nvSpPr>
        <p:spPr>
          <a:xfrm rot="1353809">
            <a:off x="12878363" y="1084481"/>
            <a:ext cx="1665386" cy="1729602"/>
          </a:xfrm>
          <a:custGeom>
            <a:avLst/>
            <a:gdLst/>
            <a:ahLst/>
            <a:cxnLst/>
            <a:rect l="l" t="t" r="r" b="b"/>
            <a:pathLst>
              <a:path w="1665386" h="1729602">
                <a:moveTo>
                  <a:pt x="0" y="0"/>
                </a:moveTo>
                <a:lnTo>
                  <a:pt x="1665385" y="0"/>
                </a:lnTo>
                <a:lnTo>
                  <a:pt x="1665385"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87847">
            <a:off x="14806211" y="7073287"/>
            <a:ext cx="1902177" cy="1859369"/>
          </a:xfrm>
          <a:custGeom>
            <a:avLst/>
            <a:gdLst/>
            <a:ahLst/>
            <a:cxnLst/>
            <a:rect l="l" t="t" r="r" b="b"/>
            <a:pathLst>
              <a:path w="1902177" h="1859369">
                <a:moveTo>
                  <a:pt x="0" y="0"/>
                </a:moveTo>
                <a:lnTo>
                  <a:pt x="1902177" y="0"/>
                </a:lnTo>
                <a:lnTo>
                  <a:pt x="1902177"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81941" y="0"/>
            <a:ext cx="4925316" cy="10435018"/>
            <a:chOff x="0" y="0"/>
            <a:chExt cx="6567088" cy="13913357"/>
          </a:xfrm>
        </p:grpSpPr>
        <p:pic>
          <p:nvPicPr>
            <p:cNvPr id="4" name="Picture 4"/>
            <p:cNvPicPr>
              <a:picLocks noChangeAspect="1"/>
            </p:cNvPicPr>
            <p:nvPr/>
          </p:nvPicPr>
          <p:blipFill>
            <a:blip r:embed="rId3"/>
            <a:srcRect l="18106" r="50427"/>
            <a:stretch>
              <a:fillRect/>
            </a:stretch>
          </p:blipFill>
          <p:spPr>
            <a:xfrm>
              <a:off x="0" y="0"/>
              <a:ext cx="6567088" cy="13913357"/>
            </a:xfrm>
            <a:prstGeom prst="rect">
              <a:avLst/>
            </a:prstGeom>
          </p:spPr>
        </p:pic>
      </p:grpSp>
      <p:sp>
        <p:nvSpPr>
          <p:cNvPr id="5" name="TextBox 5"/>
          <p:cNvSpPr txBox="1"/>
          <p:nvPr/>
        </p:nvSpPr>
        <p:spPr>
          <a:xfrm>
            <a:off x="6496022" y="2751454"/>
            <a:ext cx="9640627" cy="933450"/>
          </a:xfrm>
          <a:prstGeom prst="rect">
            <a:avLst/>
          </a:prstGeom>
        </p:spPr>
        <p:txBody>
          <a:bodyPr lIns="0" tIns="0" rIns="0" bIns="0" rtlCol="0" anchor="t">
            <a:spAutoFit/>
          </a:bodyPr>
          <a:lstStyle/>
          <a:p>
            <a:pPr>
              <a:lnSpc>
                <a:spcPts val="6600"/>
              </a:lnSpc>
            </a:pPr>
            <a:r>
              <a:rPr lang="en-US" sz="6000" dirty="0">
                <a:solidFill>
                  <a:srgbClr val="D5AFFF"/>
                </a:solidFill>
                <a:latin typeface="Bryndan Write Bold"/>
              </a:rPr>
              <a:t>Project overview</a:t>
            </a:r>
          </a:p>
        </p:txBody>
      </p:sp>
      <p:sp>
        <p:nvSpPr>
          <p:cNvPr id="6" name="TextBox 6"/>
          <p:cNvSpPr txBox="1"/>
          <p:nvPr/>
        </p:nvSpPr>
        <p:spPr>
          <a:xfrm>
            <a:off x="6496022" y="4153781"/>
            <a:ext cx="9640627" cy="3165919"/>
          </a:xfrm>
          <a:prstGeom prst="rect">
            <a:avLst/>
          </a:prstGeom>
        </p:spPr>
        <p:txBody>
          <a:bodyPr lIns="0" tIns="0" rIns="0" bIns="0" rtlCol="0" anchor="t">
            <a:spAutoFit/>
          </a:bodyPr>
          <a:lstStyle/>
          <a:p>
            <a:pPr>
              <a:lnSpc>
                <a:spcPts val="4200"/>
              </a:lnSpc>
            </a:pPr>
            <a:r>
              <a:rPr lang="en-US" sz="3000">
                <a:solidFill>
                  <a:srgbClr val="FFFFFF"/>
                </a:solidFill>
                <a:latin typeface="Now"/>
              </a:rPr>
              <a:t>This project tell us how to make a multi-functional robot using the Arduino platform. That is, this includes </a:t>
            </a:r>
            <a:r>
              <a:rPr lang="en-US" sz="3000" u="sng">
                <a:solidFill>
                  <a:srgbClr val="FFFFFF"/>
                </a:solidFill>
                <a:latin typeface="Now"/>
                <a:hlinkClick r:id="rId4" tooltip="https://srituhobby.com/obstacle-avoidance-robot-car/"/>
              </a:rPr>
              <a:t>obstacle avoidance</a:t>
            </a:r>
            <a:r>
              <a:rPr lang="en-US" sz="3000">
                <a:solidFill>
                  <a:srgbClr val="FFFFFF"/>
                </a:solidFill>
                <a:latin typeface="Now"/>
              </a:rPr>
              <a:t>, </a:t>
            </a:r>
            <a:r>
              <a:rPr lang="en-US" sz="3000" u="sng">
                <a:solidFill>
                  <a:srgbClr val="FFFFFF"/>
                </a:solidFill>
                <a:latin typeface="Now"/>
                <a:hlinkClick r:id="rId5" tooltip="https://srituhobby.com/how-to-make-a-bluetooth-control-lamp-step-by-step-instructions/"/>
              </a:rPr>
              <a:t>Bluetooth</a:t>
            </a:r>
            <a:r>
              <a:rPr lang="en-US" sz="3000">
                <a:solidFill>
                  <a:srgbClr val="FFFFFF"/>
                </a:solidFill>
                <a:latin typeface="Now"/>
              </a:rPr>
              <a:t> control. Also, It mainly uses an</a:t>
            </a:r>
            <a:r>
              <a:rPr lang="en-US" sz="3000" u="sng">
                <a:solidFill>
                  <a:srgbClr val="FFFFFF"/>
                </a:solidFill>
                <a:latin typeface="Now"/>
                <a:hlinkClick r:id="rId6" tooltip="https://srituhobby.com/ultrasonic-sensor-with-arduino-nano-how-does-work-ultrasonic-sensor/"/>
              </a:rPr>
              <a:t> Ultrasonic sensor</a:t>
            </a:r>
            <a:r>
              <a:rPr lang="en-US" sz="3000">
                <a:solidFill>
                  <a:srgbClr val="FFFFFF"/>
                </a:solidFill>
                <a:latin typeface="Now"/>
              </a:rPr>
              <a:t> and a </a:t>
            </a:r>
            <a:r>
              <a:rPr lang="en-US" sz="3000" u="sng">
                <a:solidFill>
                  <a:srgbClr val="FFFFFF"/>
                </a:solidFill>
                <a:latin typeface="Now"/>
                <a:hlinkClick r:id="rId7" tooltip="https://srituhobby.com/bluetooth-module-with-arduino-uno-how-does-work-bluetooth-module/"/>
              </a:rPr>
              <a:t>Bluetooth module</a:t>
            </a:r>
            <a:r>
              <a:rPr lang="en-US" sz="3000">
                <a:solidFill>
                  <a:srgbClr val="FFFFFF"/>
                </a:solidFill>
                <a:latin typeface="Now"/>
              </a:rPr>
              <a:t>. The </a:t>
            </a:r>
            <a:r>
              <a:rPr lang="en-US" sz="3000" u="sng">
                <a:solidFill>
                  <a:srgbClr val="FFFFFF"/>
                </a:solidFill>
                <a:latin typeface="Now"/>
                <a:hlinkClick r:id="rId8" tooltip="https://srituhobby.com/motor-driver-shield/"/>
              </a:rPr>
              <a:t>L293D motor drive shield</a:t>
            </a:r>
            <a:r>
              <a:rPr lang="en-US" sz="3000">
                <a:solidFill>
                  <a:srgbClr val="FFFFFF"/>
                </a:solidFill>
                <a:latin typeface="Now"/>
              </a:rPr>
              <a:t> is used to drive the motors.</a:t>
            </a:r>
          </a:p>
        </p:txBody>
      </p:sp>
      <p:sp>
        <p:nvSpPr>
          <p:cNvPr id="7" name="Freeform 7"/>
          <p:cNvSpPr/>
          <p:nvPr/>
        </p:nvSpPr>
        <p:spPr>
          <a:xfrm flipH="1">
            <a:off x="2972149" y="625038"/>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687259" y="4768977"/>
            <a:ext cx="10913483" cy="1101471"/>
          </a:xfrm>
          <a:prstGeom prst="rect">
            <a:avLst/>
          </a:prstGeom>
        </p:spPr>
        <p:txBody>
          <a:bodyPr lIns="0" tIns="0" rIns="0" bIns="0" rtlCol="0" anchor="t">
            <a:spAutoFit/>
          </a:bodyPr>
          <a:lstStyle/>
          <a:p>
            <a:pPr algn="ctr">
              <a:lnSpc>
                <a:spcPts val="7872"/>
              </a:lnSpc>
            </a:pPr>
            <a:r>
              <a:rPr lang="en-US" sz="9600">
                <a:solidFill>
                  <a:srgbClr val="000000"/>
                </a:solidFill>
                <a:latin typeface="Gochi Hand"/>
              </a:rPr>
              <a:t>Components Used</a:t>
            </a:r>
          </a:p>
        </p:txBody>
      </p:sp>
      <p:sp>
        <p:nvSpPr>
          <p:cNvPr id="7" name="Freeform 7"/>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088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3687259" y="456293"/>
            <a:ext cx="10913483" cy="897682"/>
          </a:xfrm>
          <a:prstGeom prst="rect">
            <a:avLst/>
          </a:prstGeom>
        </p:spPr>
        <p:txBody>
          <a:bodyPr lIns="0" tIns="0" rIns="0" bIns="0" rtlCol="0" anchor="t">
            <a:spAutoFit/>
          </a:bodyPr>
          <a:lstStyle/>
          <a:p>
            <a:pPr algn="ctr">
              <a:lnSpc>
                <a:spcPts val="6970"/>
              </a:lnSpc>
            </a:pPr>
            <a:r>
              <a:rPr lang="en-US" sz="6000" dirty="0">
                <a:solidFill>
                  <a:srgbClr val="D5AFFF"/>
                </a:solidFill>
                <a:latin typeface="Gochi Hand" panose="020B0604020202020204" charset="0"/>
                <a:ea typeface="Gochi Hand" panose="020B0604020202020204" charset="0"/>
              </a:rPr>
              <a:t>Components</a:t>
            </a:r>
          </a:p>
        </p:txBody>
      </p:sp>
      <p:sp>
        <p:nvSpPr>
          <p:cNvPr id="4" name="Freeform 4"/>
          <p:cNvSpPr/>
          <p:nvPr/>
        </p:nvSpPr>
        <p:spPr>
          <a:xfrm flipH="1">
            <a:off x="-565084" y="161018"/>
            <a:ext cx="3278719" cy="1287642"/>
          </a:xfrm>
          <a:custGeom>
            <a:avLst/>
            <a:gdLst/>
            <a:ahLst/>
            <a:cxnLst/>
            <a:rect l="l" t="t" r="r" b="b"/>
            <a:pathLst>
              <a:path w="3278719" h="1287642">
                <a:moveTo>
                  <a:pt x="3278719" y="0"/>
                </a:moveTo>
                <a:lnTo>
                  <a:pt x="0" y="0"/>
                </a:lnTo>
                <a:lnTo>
                  <a:pt x="0" y="1287642"/>
                </a:lnTo>
                <a:lnTo>
                  <a:pt x="3278719" y="1287642"/>
                </a:lnTo>
                <a:lnTo>
                  <a:pt x="327871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060461" y="20883"/>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74275" y="1614494"/>
            <a:ext cx="4684346" cy="3529006"/>
          </a:xfrm>
          <a:custGeom>
            <a:avLst/>
            <a:gdLst/>
            <a:ahLst/>
            <a:cxnLst/>
            <a:rect l="l" t="t" r="r" b="b"/>
            <a:pathLst>
              <a:path w="4684346" h="3529006">
                <a:moveTo>
                  <a:pt x="0" y="0"/>
                </a:moveTo>
                <a:lnTo>
                  <a:pt x="4684346" y="0"/>
                </a:lnTo>
                <a:lnTo>
                  <a:pt x="4684346" y="3529006"/>
                </a:lnTo>
                <a:lnTo>
                  <a:pt x="0" y="3529006"/>
                </a:lnTo>
                <a:lnTo>
                  <a:pt x="0" y="0"/>
                </a:lnTo>
                <a:close/>
              </a:path>
            </a:pathLst>
          </a:custGeom>
          <a:blipFill>
            <a:blip r:embed="rId7"/>
            <a:stretch>
              <a:fillRect l="-1157" r="-12720" b="-12602"/>
            </a:stretch>
          </a:blipFill>
        </p:spPr>
      </p:sp>
      <p:sp>
        <p:nvSpPr>
          <p:cNvPr id="7" name="Freeform 7"/>
          <p:cNvSpPr/>
          <p:nvPr/>
        </p:nvSpPr>
        <p:spPr>
          <a:xfrm>
            <a:off x="6903125" y="1589458"/>
            <a:ext cx="4900740" cy="3424032"/>
          </a:xfrm>
          <a:custGeom>
            <a:avLst/>
            <a:gdLst/>
            <a:ahLst/>
            <a:cxnLst/>
            <a:rect l="l" t="t" r="r" b="b"/>
            <a:pathLst>
              <a:path w="4900740" h="3424032">
                <a:moveTo>
                  <a:pt x="0" y="0"/>
                </a:moveTo>
                <a:lnTo>
                  <a:pt x="4900740" y="0"/>
                </a:lnTo>
                <a:lnTo>
                  <a:pt x="4900740" y="3424032"/>
                </a:lnTo>
                <a:lnTo>
                  <a:pt x="0" y="3424032"/>
                </a:lnTo>
                <a:lnTo>
                  <a:pt x="0" y="0"/>
                </a:lnTo>
                <a:close/>
              </a:path>
            </a:pathLst>
          </a:custGeom>
          <a:blipFill>
            <a:blip r:embed="rId8"/>
            <a:stretch>
              <a:fillRect t="-5320" b="-14518"/>
            </a:stretch>
          </a:blipFill>
          <a:ln cap="sq">
            <a:noFill/>
            <a:prstDash val="solid"/>
            <a:miter/>
          </a:ln>
        </p:spPr>
      </p:sp>
      <p:sp>
        <p:nvSpPr>
          <p:cNvPr id="8" name="Freeform 8"/>
          <p:cNvSpPr/>
          <p:nvPr/>
        </p:nvSpPr>
        <p:spPr>
          <a:xfrm>
            <a:off x="12926543" y="1589458"/>
            <a:ext cx="4801941" cy="3343128"/>
          </a:xfrm>
          <a:custGeom>
            <a:avLst/>
            <a:gdLst/>
            <a:ahLst/>
            <a:cxnLst/>
            <a:rect l="l" t="t" r="r" b="b"/>
            <a:pathLst>
              <a:path w="4801941" h="3282759">
                <a:moveTo>
                  <a:pt x="0" y="0"/>
                </a:moveTo>
                <a:lnTo>
                  <a:pt x="4801942" y="0"/>
                </a:lnTo>
                <a:lnTo>
                  <a:pt x="4801942" y="3282759"/>
                </a:lnTo>
                <a:lnTo>
                  <a:pt x="0" y="3282759"/>
                </a:lnTo>
                <a:lnTo>
                  <a:pt x="0" y="0"/>
                </a:lnTo>
                <a:close/>
              </a:path>
            </a:pathLst>
          </a:custGeom>
          <a:blipFill>
            <a:blip r:embed="rId9"/>
            <a:stretch>
              <a:fillRect r="-2073" b="-10359"/>
            </a:stretch>
          </a:blipFill>
          <a:ln cap="sq">
            <a:noFill/>
            <a:prstDash val="solid"/>
            <a:miter/>
          </a:ln>
        </p:spPr>
      </p:sp>
      <p:sp>
        <p:nvSpPr>
          <p:cNvPr id="9" name="Freeform 9"/>
          <p:cNvSpPr/>
          <p:nvPr/>
        </p:nvSpPr>
        <p:spPr>
          <a:xfrm>
            <a:off x="1074275" y="6206783"/>
            <a:ext cx="4761140" cy="3343128"/>
          </a:xfrm>
          <a:custGeom>
            <a:avLst/>
            <a:gdLst/>
            <a:ahLst/>
            <a:cxnLst/>
            <a:rect l="l" t="t" r="r" b="b"/>
            <a:pathLst>
              <a:path w="4761140" h="3343128">
                <a:moveTo>
                  <a:pt x="0" y="0"/>
                </a:moveTo>
                <a:lnTo>
                  <a:pt x="4761141" y="0"/>
                </a:lnTo>
                <a:lnTo>
                  <a:pt x="4761141" y="3343129"/>
                </a:lnTo>
                <a:lnTo>
                  <a:pt x="0" y="3343129"/>
                </a:lnTo>
                <a:lnTo>
                  <a:pt x="0" y="0"/>
                </a:lnTo>
                <a:close/>
              </a:path>
            </a:pathLst>
          </a:custGeom>
          <a:blipFill>
            <a:blip r:embed="rId10"/>
            <a:stretch>
              <a:fillRect/>
            </a:stretch>
          </a:blipFill>
        </p:spPr>
      </p:sp>
      <p:sp>
        <p:nvSpPr>
          <p:cNvPr id="10" name="Freeform 10"/>
          <p:cNvSpPr/>
          <p:nvPr/>
        </p:nvSpPr>
        <p:spPr>
          <a:xfrm>
            <a:off x="7054783" y="6068102"/>
            <a:ext cx="4749082" cy="3481810"/>
          </a:xfrm>
          <a:custGeom>
            <a:avLst/>
            <a:gdLst/>
            <a:ahLst/>
            <a:cxnLst/>
            <a:rect l="l" t="t" r="r" b="b"/>
            <a:pathLst>
              <a:path w="4749082" h="3481810">
                <a:moveTo>
                  <a:pt x="0" y="0"/>
                </a:moveTo>
                <a:lnTo>
                  <a:pt x="4749082" y="0"/>
                </a:lnTo>
                <a:lnTo>
                  <a:pt x="4749082" y="3481810"/>
                </a:lnTo>
                <a:lnTo>
                  <a:pt x="0" y="3481810"/>
                </a:lnTo>
                <a:lnTo>
                  <a:pt x="0" y="0"/>
                </a:lnTo>
                <a:close/>
              </a:path>
            </a:pathLst>
          </a:custGeom>
          <a:blipFill>
            <a:blip r:embed="rId11"/>
            <a:stretch>
              <a:fillRect l="-3520" r="-22497"/>
            </a:stretch>
          </a:blipFill>
        </p:spPr>
      </p:sp>
      <p:sp>
        <p:nvSpPr>
          <p:cNvPr id="11" name="Freeform 11"/>
          <p:cNvSpPr/>
          <p:nvPr/>
        </p:nvSpPr>
        <p:spPr>
          <a:xfrm>
            <a:off x="12904717" y="6206783"/>
            <a:ext cx="4946429" cy="3343128"/>
          </a:xfrm>
          <a:custGeom>
            <a:avLst/>
            <a:gdLst/>
            <a:ahLst/>
            <a:cxnLst/>
            <a:rect l="l" t="t" r="r" b="b"/>
            <a:pathLst>
              <a:path w="4946429" h="3343128">
                <a:moveTo>
                  <a:pt x="0" y="0"/>
                </a:moveTo>
                <a:lnTo>
                  <a:pt x="4946429" y="0"/>
                </a:lnTo>
                <a:lnTo>
                  <a:pt x="4946429" y="3343129"/>
                </a:lnTo>
                <a:lnTo>
                  <a:pt x="0" y="3343129"/>
                </a:lnTo>
                <a:lnTo>
                  <a:pt x="0" y="0"/>
                </a:lnTo>
                <a:close/>
              </a:path>
            </a:pathLst>
          </a:custGeom>
          <a:blipFill>
            <a:blip r:embed="rId12"/>
            <a:stretch>
              <a:fillRect l="-11541" r="-11541"/>
            </a:stretch>
          </a:blipFill>
        </p:spPr>
      </p:sp>
      <p:sp>
        <p:nvSpPr>
          <p:cNvPr id="12" name="TextBox 12"/>
          <p:cNvSpPr txBox="1"/>
          <p:nvPr/>
        </p:nvSpPr>
        <p:spPr>
          <a:xfrm>
            <a:off x="566338" y="1479914"/>
            <a:ext cx="977626" cy="500387"/>
          </a:xfrm>
          <a:prstGeom prst="rect">
            <a:avLst/>
          </a:prstGeom>
        </p:spPr>
        <p:txBody>
          <a:bodyPr lIns="0" tIns="0" rIns="0" bIns="0" rtlCol="0" anchor="t">
            <a:spAutoFit/>
          </a:bodyPr>
          <a:lstStyle/>
          <a:p>
            <a:pPr algn="ctr">
              <a:lnSpc>
                <a:spcPts val="3485"/>
              </a:lnSpc>
            </a:pPr>
            <a:r>
              <a:rPr lang="en-US" sz="4250" dirty="0">
                <a:solidFill>
                  <a:srgbClr val="FFFFFF"/>
                </a:solidFill>
                <a:latin typeface="Gochi Hand"/>
              </a:rPr>
              <a:t>1</a:t>
            </a:r>
          </a:p>
        </p:txBody>
      </p:sp>
      <p:sp>
        <p:nvSpPr>
          <p:cNvPr id="13" name="TextBox 13"/>
          <p:cNvSpPr txBox="1"/>
          <p:nvPr/>
        </p:nvSpPr>
        <p:spPr>
          <a:xfrm>
            <a:off x="6531895" y="1450390"/>
            <a:ext cx="908056" cy="464135"/>
          </a:xfrm>
          <a:prstGeom prst="rect">
            <a:avLst/>
          </a:prstGeom>
        </p:spPr>
        <p:txBody>
          <a:bodyPr lIns="0" tIns="0" rIns="0" bIns="0" rtlCol="0" anchor="t">
            <a:spAutoFit/>
          </a:bodyPr>
          <a:lstStyle/>
          <a:p>
            <a:pPr algn="ctr">
              <a:lnSpc>
                <a:spcPts val="3237"/>
              </a:lnSpc>
            </a:pPr>
            <a:r>
              <a:rPr lang="en-US" sz="3947">
                <a:solidFill>
                  <a:srgbClr val="FFFFFF"/>
                </a:solidFill>
                <a:latin typeface="Gochi Hand"/>
              </a:rPr>
              <a:t>2</a:t>
            </a:r>
          </a:p>
        </p:txBody>
      </p:sp>
      <p:sp>
        <p:nvSpPr>
          <p:cNvPr id="14" name="TextBox 14"/>
          <p:cNvSpPr txBox="1"/>
          <p:nvPr/>
        </p:nvSpPr>
        <p:spPr>
          <a:xfrm>
            <a:off x="12454332" y="1407265"/>
            <a:ext cx="988074" cy="507261"/>
          </a:xfrm>
          <a:prstGeom prst="rect">
            <a:avLst/>
          </a:prstGeom>
        </p:spPr>
        <p:txBody>
          <a:bodyPr lIns="0" tIns="0" rIns="0" bIns="0" rtlCol="0" anchor="t">
            <a:spAutoFit/>
          </a:bodyPr>
          <a:lstStyle/>
          <a:p>
            <a:pPr algn="ctr">
              <a:lnSpc>
                <a:spcPts val="3522"/>
              </a:lnSpc>
            </a:pPr>
            <a:r>
              <a:rPr lang="en-US" sz="4295">
                <a:solidFill>
                  <a:srgbClr val="FFFFFF"/>
                </a:solidFill>
                <a:latin typeface="Gochi Hand"/>
              </a:rPr>
              <a:t>3</a:t>
            </a:r>
          </a:p>
        </p:txBody>
      </p:sp>
      <p:sp>
        <p:nvSpPr>
          <p:cNvPr id="15" name="TextBox 15"/>
          <p:cNvSpPr txBox="1"/>
          <p:nvPr/>
        </p:nvSpPr>
        <p:spPr>
          <a:xfrm>
            <a:off x="585462" y="6028028"/>
            <a:ext cx="977626" cy="500387"/>
          </a:xfrm>
          <a:prstGeom prst="rect">
            <a:avLst/>
          </a:prstGeom>
        </p:spPr>
        <p:txBody>
          <a:bodyPr lIns="0" tIns="0" rIns="0" bIns="0" rtlCol="0" anchor="t">
            <a:spAutoFit/>
          </a:bodyPr>
          <a:lstStyle/>
          <a:p>
            <a:pPr algn="ctr">
              <a:lnSpc>
                <a:spcPts val="3485"/>
              </a:lnSpc>
            </a:pPr>
            <a:r>
              <a:rPr lang="en-US" sz="4250">
                <a:solidFill>
                  <a:srgbClr val="FFFFFF"/>
                </a:solidFill>
                <a:latin typeface="Gochi Hand"/>
              </a:rPr>
              <a:t>4</a:t>
            </a:r>
          </a:p>
        </p:txBody>
      </p:sp>
      <p:sp>
        <p:nvSpPr>
          <p:cNvPr id="16" name="TextBox 16"/>
          <p:cNvSpPr txBox="1"/>
          <p:nvPr/>
        </p:nvSpPr>
        <p:spPr>
          <a:xfrm>
            <a:off x="6573930" y="5885909"/>
            <a:ext cx="961706" cy="920927"/>
          </a:xfrm>
          <a:prstGeom prst="rect">
            <a:avLst/>
          </a:prstGeom>
        </p:spPr>
        <p:txBody>
          <a:bodyPr lIns="0" tIns="0" rIns="0" bIns="0" rtlCol="0" anchor="t">
            <a:spAutoFit/>
          </a:bodyPr>
          <a:lstStyle/>
          <a:p>
            <a:pPr algn="ctr">
              <a:lnSpc>
                <a:spcPts val="3428"/>
              </a:lnSpc>
            </a:pPr>
            <a:r>
              <a:rPr lang="en-US" sz="4180">
                <a:solidFill>
                  <a:srgbClr val="FFFFFF"/>
                </a:solidFill>
                <a:latin typeface="Gochi Hand"/>
              </a:rPr>
              <a:t>5</a:t>
            </a:r>
          </a:p>
          <a:p>
            <a:pPr algn="ctr">
              <a:lnSpc>
                <a:spcPts val="3428"/>
              </a:lnSpc>
            </a:pPr>
            <a:endParaRPr lang="en-US" sz="4180">
              <a:solidFill>
                <a:srgbClr val="FFFFFF"/>
              </a:solidFill>
              <a:latin typeface="Gochi Hand"/>
            </a:endParaRPr>
          </a:p>
        </p:txBody>
      </p:sp>
      <p:sp>
        <p:nvSpPr>
          <p:cNvPr id="17" name="TextBox 17"/>
          <p:cNvSpPr txBox="1"/>
          <p:nvPr/>
        </p:nvSpPr>
        <p:spPr>
          <a:xfrm>
            <a:off x="12454332" y="5885909"/>
            <a:ext cx="988074" cy="507261"/>
          </a:xfrm>
          <a:prstGeom prst="rect">
            <a:avLst/>
          </a:prstGeom>
        </p:spPr>
        <p:txBody>
          <a:bodyPr lIns="0" tIns="0" rIns="0" bIns="0" rtlCol="0" anchor="t">
            <a:spAutoFit/>
          </a:bodyPr>
          <a:lstStyle/>
          <a:p>
            <a:pPr algn="ctr">
              <a:lnSpc>
                <a:spcPts val="3522"/>
              </a:lnSpc>
            </a:pPr>
            <a:r>
              <a:rPr lang="en-US" sz="4295">
                <a:solidFill>
                  <a:srgbClr val="FFFFFF"/>
                </a:solidFill>
                <a:latin typeface="Gochi Hand"/>
              </a:rPr>
              <a:t>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323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4067409" y="920383"/>
            <a:ext cx="10562991" cy="8807423"/>
          </a:xfrm>
          <a:custGeom>
            <a:avLst/>
            <a:gdLst/>
            <a:ahLst/>
            <a:cxnLst/>
            <a:rect l="l" t="t" r="r" b="b"/>
            <a:pathLst>
              <a:path w="10526843" h="8699106">
                <a:moveTo>
                  <a:pt x="0" y="0"/>
                </a:moveTo>
                <a:lnTo>
                  <a:pt x="10526844" y="0"/>
                </a:lnTo>
                <a:lnTo>
                  <a:pt x="10526844" y="8699106"/>
                </a:lnTo>
                <a:lnTo>
                  <a:pt x="0" y="8699106"/>
                </a:lnTo>
                <a:lnTo>
                  <a:pt x="0" y="0"/>
                </a:lnTo>
                <a:close/>
              </a:path>
            </a:pathLst>
          </a:custGeom>
          <a:blipFill>
            <a:blip r:embed="rId3"/>
            <a:stretch>
              <a:fillRect l="-4114" t="-79" r="-4131" b="-4814"/>
            </a:stretch>
          </a:blipFill>
        </p:spPr>
      </p:sp>
      <p:sp>
        <p:nvSpPr>
          <p:cNvPr id="4" name="TextBox 4"/>
          <p:cNvSpPr txBox="1"/>
          <p:nvPr/>
        </p:nvSpPr>
        <p:spPr>
          <a:xfrm>
            <a:off x="7034179" y="93233"/>
            <a:ext cx="4593301" cy="827150"/>
          </a:xfrm>
          <a:prstGeom prst="rect">
            <a:avLst/>
          </a:prstGeom>
        </p:spPr>
        <p:txBody>
          <a:bodyPr wrap="square" lIns="0" tIns="0" rIns="0" bIns="0" rtlCol="0" anchor="t">
            <a:spAutoFit/>
          </a:bodyPr>
          <a:lstStyle/>
          <a:p>
            <a:pPr algn="ctr">
              <a:lnSpc>
                <a:spcPts val="6196"/>
              </a:lnSpc>
              <a:spcBef>
                <a:spcPct val="0"/>
              </a:spcBef>
            </a:pPr>
            <a:r>
              <a:rPr lang="en-US" sz="6000" dirty="0">
                <a:solidFill>
                  <a:srgbClr val="D5AFFF"/>
                </a:solidFill>
                <a:latin typeface="Gochi Hand" panose="020B0604020202020204" charset="0"/>
                <a:ea typeface="Gochi Hand" panose="020B0604020202020204" charset="0"/>
              </a:rPr>
              <a:t>Block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4376993" y="-3726014"/>
            <a:ext cx="9559889" cy="17787691"/>
          </a:xfrm>
          <a:custGeom>
            <a:avLst/>
            <a:gdLst/>
            <a:ahLst/>
            <a:cxnLst/>
            <a:rect l="l" t="t" r="r" b="b"/>
            <a:pathLst>
              <a:path w="9559889" h="17787691">
                <a:moveTo>
                  <a:pt x="0" y="0"/>
                </a:moveTo>
                <a:lnTo>
                  <a:pt x="9559889" y="0"/>
                </a:lnTo>
                <a:lnTo>
                  <a:pt x="9559889" y="17787691"/>
                </a:lnTo>
                <a:lnTo>
                  <a:pt x="0" y="17787691"/>
                </a:lnTo>
                <a:lnTo>
                  <a:pt x="0" y="0"/>
                </a:lnTo>
                <a:close/>
              </a:path>
            </a:pathLst>
          </a:custGeom>
          <a:blipFill>
            <a:blip r:embed="rId3"/>
            <a:stretch>
              <a:fillRect t="-951" r="-45997" b="-951"/>
            </a:stretch>
          </a:blipFill>
        </p:spPr>
      </p:sp>
      <p:sp>
        <p:nvSpPr>
          <p:cNvPr id="4" name="Freeform 4"/>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0800000">
            <a:off x="1844069" y="102870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6470290" y="7534327"/>
            <a:ext cx="789010" cy="1764347"/>
          </a:xfrm>
          <a:custGeom>
            <a:avLst/>
            <a:gdLst/>
            <a:ahLst/>
            <a:cxnLst/>
            <a:rect l="l" t="t" r="r" b="b"/>
            <a:pathLst>
              <a:path w="789010" h="1764347">
                <a:moveTo>
                  <a:pt x="0" y="0"/>
                </a:moveTo>
                <a:lnTo>
                  <a:pt x="789010" y="0"/>
                </a:lnTo>
                <a:lnTo>
                  <a:pt x="789010"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274973" y="5167831"/>
            <a:ext cx="1600479" cy="2057400"/>
          </a:xfrm>
          <a:custGeom>
            <a:avLst/>
            <a:gdLst/>
            <a:ahLst/>
            <a:cxnLst/>
            <a:rect l="l" t="t" r="r" b="b"/>
            <a:pathLst>
              <a:path w="1600479" h="2057400">
                <a:moveTo>
                  <a:pt x="0" y="0"/>
                </a:moveTo>
                <a:lnTo>
                  <a:pt x="1600479" y="0"/>
                </a:lnTo>
                <a:lnTo>
                  <a:pt x="1600479"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TextBox 10"/>
          <p:cNvSpPr txBox="1"/>
          <p:nvPr/>
        </p:nvSpPr>
        <p:spPr>
          <a:xfrm>
            <a:off x="2875452" y="1335333"/>
            <a:ext cx="13308370" cy="8792668"/>
          </a:xfrm>
          <a:prstGeom prst="rect">
            <a:avLst/>
          </a:prstGeom>
        </p:spPr>
        <p:txBody>
          <a:bodyPr lIns="0" tIns="0" rIns="0" bIns="0" rtlCol="0" anchor="t">
            <a:spAutoFit/>
          </a:bodyPr>
          <a:lstStyle/>
          <a:p>
            <a:pPr marL="624263" lvl="1" indent="-312131">
              <a:lnSpc>
                <a:spcPts val="4655"/>
              </a:lnSpc>
              <a:buFont typeface="Arial"/>
              <a:buChar char="•"/>
            </a:pPr>
            <a:r>
              <a:rPr lang="en-US" sz="2891">
                <a:solidFill>
                  <a:srgbClr val="000000"/>
                </a:solidFill>
                <a:latin typeface="Now Bold"/>
              </a:rPr>
              <a:t>Gesture Control</a:t>
            </a:r>
            <a:r>
              <a:rPr lang="en-US" sz="2891">
                <a:solidFill>
                  <a:srgbClr val="000000"/>
                </a:solidFill>
                <a:latin typeface="Now"/>
              </a:rPr>
              <a:t>: Arduino can be used in combination with object detection to enable gesture-based control of various car functions, such as adjusting the volume, changing radio stations, or answering calls.</a:t>
            </a:r>
          </a:p>
          <a:p>
            <a:pPr marL="624263" lvl="1" indent="-312131">
              <a:lnSpc>
                <a:spcPts val="4655"/>
              </a:lnSpc>
              <a:buFont typeface="Arial"/>
              <a:buChar char="•"/>
            </a:pPr>
            <a:r>
              <a:rPr lang="en-US" sz="2891">
                <a:solidFill>
                  <a:srgbClr val="000000"/>
                </a:solidFill>
                <a:latin typeface="Now Bold"/>
              </a:rPr>
              <a:t>Automated Parking</a:t>
            </a:r>
            <a:r>
              <a:rPr lang="en-US" sz="2891">
                <a:solidFill>
                  <a:srgbClr val="000000"/>
                </a:solidFill>
                <a:latin typeface="Now"/>
              </a:rPr>
              <a:t>: Arduino can be used to create systems that allow a car to autonomously navigate and park in a parking lot, improving parking efficiency.</a:t>
            </a:r>
          </a:p>
          <a:p>
            <a:pPr marL="624263" lvl="1" indent="-312131">
              <a:lnSpc>
                <a:spcPts val="4655"/>
              </a:lnSpc>
              <a:buFont typeface="Arial"/>
              <a:buChar char="•"/>
            </a:pPr>
            <a:r>
              <a:rPr lang="en-US" sz="2891">
                <a:solidFill>
                  <a:srgbClr val="000000"/>
                </a:solidFill>
                <a:latin typeface="Now Bold"/>
              </a:rPr>
              <a:t>Driver Monitoring</a:t>
            </a:r>
            <a:r>
              <a:rPr lang="en-US" sz="2891">
                <a:solidFill>
                  <a:srgbClr val="000000"/>
                </a:solidFill>
                <a:latin typeface="Now"/>
              </a:rPr>
              <a:t>: Arduino-based object detection can be used to monitor the driver's attention and alertness. If the system detects signs of drowsiness or distraction, it can issue warnings.</a:t>
            </a:r>
          </a:p>
          <a:p>
            <a:pPr marL="624263" lvl="1" indent="-312131">
              <a:lnSpc>
                <a:spcPts val="4655"/>
              </a:lnSpc>
              <a:buFont typeface="Arial"/>
              <a:buChar char="•"/>
            </a:pPr>
            <a:r>
              <a:rPr lang="en-US" sz="2891">
                <a:solidFill>
                  <a:srgbClr val="000000"/>
                </a:solidFill>
                <a:latin typeface="Now Bold"/>
              </a:rPr>
              <a:t>Adaptive Cruise Control</a:t>
            </a:r>
            <a:r>
              <a:rPr lang="en-US" sz="2891">
                <a:solidFill>
                  <a:srgbClr val="000000"/>
                </a:solidFill>
                <a:latin typeface="Now"/>
              </a:rPr>
              <a:t>: Object detection can be integrated with adaptive cruise control systems to automatically adjust the car's speed based on the distance to the vehicle in front. Arduino can help process data from sensors and control the throttle and brakes.</a:t>
            </a:r>
          </a:p>
          <a:p>
            <a:pPr>
              <a:lnSpc>
                <a:spcPts val="4655"/>
              </a:lnSpc>
            </a:pPr>
            <a:endParaRPr lang="en-US" sz="2891">
              <a:solidFill>
                <a:srgbClr val="000000"/>
              </a:solidFill>
              <a:latin typeface="Now"/>
            </a:endParaRPr>
          </a:p>
        </p:txBody>
      </p:sp>
      <p:sp>
        <p:nvSpPr>
          <p:cNvPr id="11" name="TextBox 11"/>
          <p:cNvSpPr txBox="1"/>
          <p:nvPr/>
        </p:nvSpPr>
        <p:spPr>
          <a:xfrm>
            <a:off x="4100866" y="559337"/>
            <a:ext cx="9838576" cy="890296"/>
          </a:xfrm>
          <a:prstGeom prst="rect">
            <a:avLst/>
          </a:prstGeom>
        </p:spPr>
        <p:txBody>
          <a:bodyPr lIns="0" tIns="0" rIns="0" bIns="0" rtlCol="0" anchor="t">
            <a:spAutoFit/>
          </a:bodyPr>
          <a:lstStyle/>
          <a:p>
            <a:pPr algn="ctr">
              <a:lnSpc>
                <a:spcPts val="5740"/>
              </a:lnSpc>
            </a:pPr>
            <a:r>
              <a:rPr lang="en-US" sz="7000">
                <a:solidFill>
                  <a:srgbClr val="FF6BBE"/>
                </a:solidFill>
                <a:latin typeface="Bryndan Write"/>
              </a:rPr>
              <a:t>Applications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7334544">
            <a:off x="13001227" y="6656306"/>
            <a:ext cx="2068144" cy="1756042"/>
          </a:xfrm>
          <a:custGeom>
            <a:avLst/>
            <a:gdLst/>
            <a:ahLst/>
            <a:cxnLst/>
            <a:rect l="l" t="t" r="r" b="b"/>
            <a:pathLst>
              <a:path w="2068144" h="1756042">
                <a:moveTo>
                  <a:pt x="0" y="0"/>
                </a:moveTo>
                <a:lnTo>
                  <a:pt x="2068144" y="0"/>
                </a:lnTo>
                <a:lnTo>
                  <a:pt x="2068144" y="1756042"/>
                </a:lnTo>
                <a:lnTo>
                  <a:pt x="0" y="17560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TextBox 10"/>
          <p:cNvSpPr txBox="1"/>
          <p:nvPr/>
        </p:nvSpPr>
        <p:spPr>
          <a:xfrm>
            <a:off x="5316064" y="3492068"/>
            <a:ext cx="7730195" cy="4042259"/>
          </a:xfrm>
          <a:prstGeom prst="rect">
            <a:avLst/>
          </a:prstGeom>
        </p:spPr>
        <p:txBody>
          <a:bodyPr lIns="0" tIns="0" rIns="0" bIns="0" rtlCol="0" anchor="t">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246</Words>
  <Application>Microsoft Office PowerPoint</Application>
  <PresentationFormat>Custom</PresentationFormat>
  <Paragraphs>20</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Gochi Hand</vt:lpstr>
      <vt:lpstr>Bryndan Write</vt:lpstr>
      <vt:lpstr>Now Bold</vt:lpstr>
      <vt:lpstr>Bryndan Write Bold</vt:lpstr>
      <vt:lpstr>Now</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Obstacle avoiding</dc:title>
  <dc:creator>Yogita Beniwal</dc:creator>
  <cp:lastModifiedBy>Yogita Beniwal</cp:lastModifiedBy>
  <cp:revision>2</cp:revision>
  <dcterms:created xsi:type="dcterms:W3CDTF">2006-08-16T00:00:00Z</dcterms:created>
  <dcterms:modified xsi:type="dcterms:W3CDTF">2023-11-04T13:12:54Z</dcterms:modified>
  <dc:identifier>DAFxPEpGZJ8</dc:identifier>
</cp:coreProperties>
</file>